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60" r:id="rId3"/>
    <p:sldId id="281" r:id="rId4"/>
    <p:sldId id="282" r:id="rId5"/>
    <p:sldId id="284" r:id="rId6"/>
    <p:sldId id="286" r:id="rId7"/>
    <p:sldId id="285" r:id="rId8"/>
    <p:sldId id="283" r:id="rId9"/>
    <p:sldId id="287" r:id="rId10"/>
    <p:sldId id="288" r:id="rId11"/>
    <p:sldId id="267" r:id="rId12"/>
    <p:sldId id="271" r:id="rId13"/>
    <p:sldId id="272" r:id="rId14"/>
    <p:sldId id="277" r:id="rId15"/>
    <p:sldId id="278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8"/>
    <p:restoredTop sz="94659"/>
  </p:normalViewPr>
  <p:slideViewPr>
    <p:cSldViewPr snapToGrid="0">
      <p:cViewPr varScale="1">
        <p:scale>
          <a:sx n="111" d="100"/>
          <a:sy n="111" d="100"/>
        </p:scale>
        <p:origin x="3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96240-670F-3A4D-842C-C45A721E1F88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3FA8C-ED4C-A04D-8D7D-C21D3203F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/index.php?title=To%C3%A1n_h%E1%BB%8Dc_cao_c%E1%BA%A5p&amp;action=edit&amp;redlink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.wikipedia.org/wiki/Kh%C3%B4ng_gian_vect%C6%A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án học cao cấp (trang chưa được viết)"/>
              </a:rPr>
              <a:t>toán học cao cấp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một </a:t>
            </a:r>
            <a:r>
              <a:rPr lang="vi-V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véc-tơ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là một phần tử trong một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Không gian vectơ"/>
              </a:rPr>
              <a:t>không gian vectơ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được xác định bởi ba yếu tố: điểm đầu (hay điểm gốc), hướng (gồm phương và chiều) và độ lớn (hay độ dài).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3FA8C-ED4C-A04D-8D7D-C21D3203F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4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3FA8C-ED4C-A04D-8D7D-C21D3203F0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6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4172" y="2574349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Káº¿t quáº£ hÃ¬nh áº£nh cho tma 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383739" cy="138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26729" y="658505"/>
            <a:ext cx="6573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 QUALITY PARNER FOR SOFTWARE SOLUTIONS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029666" y="5420722"/>
            <a:ext cx="5114335" cy="103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70301" y="6455835"/>
            <a:ext cx="246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www.tmasolutions.com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993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2466E06E-3195-C444-9570-D8CACB2ADBF9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E61B25D2-073E-9A47-A4FE-FE2D043E8B8C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796" y="1132885"/>
            <a:ext cx="8304958" cy="506835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A4FC4001-555C-C444-AE8B-977AF2AC1786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E711DA-8C4A-4F9C-B06B-9858351D61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63B3560D-905E-914A-9D0B-A79E799F5F59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35245F20-185A-E643-ABB8-9C574A71A7AC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A1C6E42E-F505-BC4A-B0DB-9BE7F59071FA}" type="datetime1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64E3C3E3-2FE7-2C4D-A9D0-A4F150F05C62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B7BE0F74-DB4D-2649-B051-F7E83A033A9E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559E3AD2-0A61-CE49-9896-C805E1B580E8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892E68CF-75D1-B948-A8E4-F1D36893A5D7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181"/>
            <a:ext cx="9144000" cy="4207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51347"/>
            <a:ext cx="7886700" cy="452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3472" y="6456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88E711DA-8C4A-4F9C-B06B-9858351D61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251347"/>
            <a:ext cx="509798" cy="4526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148149" y="6455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TMA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E37151-A86D-244A-B56B-7FDC3C7E4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5698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5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Century Gothic" panose="020B0502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coban.com/2017/08/31/evaluati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coban.com/" TargetMode="External"/><Relationship Id="rId2" Type="http://schemas.openxmlformats.org/officeDocument/2006/relationships/hyperlink" Target="https://www.youtube.com/watch?v=N1vOgolbjS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perdatascience.com/machine-lear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31321" y="2651987"/>
            <a:ext cx="8351734" cy="1655762"/>
          </a:xfrm>
        </p:spPr>
        <p:txBody>
          <a:bodyPr/>
          <a:lstStyle/>
          <a:p>
            <a:r>
              <a:rPr lang="en-US" b="1" dirty="0"/>
              <a:t>CLASSIFICATION – KERNEL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59925" y="5391509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Nghia</a:t>
            </a:r>
            <a:r>
              <a:rPr lang="en-US" dirty="0" smtClean="0"/>
              <a:t> Tran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June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7F417E-7B9D-CC46-A06C-DC1D8ABE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6" y="1354347"/>
            <a:ext cx="8476350" cy="40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Classes: Visual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623276"/>
            <a:ext cx="8304213" cy="367363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30A43-60EA-B343-935F-95B4DF1F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8D4F4E-0BCC-6846-8443-3BB490EA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 -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406004"/>
            <a:ext cx="8304213" cy="348707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4B69DA-FF9F-A745-BE60-E8E7CB8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39CAD81-13D0-8449-B0AF-4A84F5EE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377138"/>
            <a:ext cx="8304213" cy="351029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7252870-6BD4-8A47-A69F-70D7803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63960C-25A5-FF4D-87D3-33A4FBDC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3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5C05CA-8510-EF46-A677-9B58E00E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135"/>
            <a:ext cx="7886700" cy="452662"/>
          </a:xfrm>
        </p:spPr>
        <p:txBody>
          <a:bodyPr/>
          <a:lstStyle/>
          <a:p>
            <a:r>
              <a:rPr lang="vi-VN" dirty="0"/>
              <a:t>Evaluation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488572-3041-9141-BAB8-96E34031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https://machinelearningcoban.com/2017/08/31/evaluation/</a:t>
            </a:r>
            <a:endParaRPr lang="vi-V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461E74-1AE3-EB40-A481-209D9A5E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DECD09F-D640-FE42-9D30-090A749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C7B8DA-5A23-5D40-834F-42BA8558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Summary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8EF6C15-4E66-3B4A-AE4E-51946E99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309285"/>
            <a:ext cx="8304213" cy="41622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63EEBD2-5F8B-EC47-BF28-80FB52E6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EF948B-ADE1-E848-A70E-FEFC022E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FB842CD-44AC-AD43-824A-E1B53AB3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7FE4C9-C950-E744-96EA-9878A100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3378"/>
            <a:ext cx="7886700" cy="45266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Support Vector Machines: A Visual Explanation with Sample Python Code </a:t>
            </a:r>
            <a:r>
              <a:rPr lang="en-US" sz="2500" dirty="0">
                <a:hlinkClick r:id="rId2"/>
              </a:rPr>
              <a:t>https://www.youtube.com/watch?v=N1vOgolbjSc</a:t>
            </a:r>
            <a:endParaRPr lang="en-US" sz="2500" dirty="0"/>
          </a:p>
          <a:p>
            <a:r>
              <a:rPr lang="en-US" sz="2500" dirty="0"/>
              <a:t>Support Vector Machine </a:t>
            </a:r>
            <a:r>
              <a:rPr lang="en-US" sz="2500" dirty="0">
                <a:hlinkClick r:id="rId3"/>
              </a:rPr>
              <a:t>https://</a:t>
            </a:r>
            <a:r>
              <a:rPr lang="en-US" sz="2500" dirty="0" smtClean="0">
                <a:hlinkClick r:id="rId3"/>
              </a:rPr>
              <a:t>machinelearningcoban.com</a:t>
            </a:r>
            <a:endParaRPr lang="en-US" sz="2500" dirty="0" smtClean="0"/>
          </a:p>
          <a:p>
            <a:r>
              <a:rPr lang="en-US" sz="2500" dirty="0"/>
              <a:t>Machine Learning </a:t>
            </a:r>
            <a:r>
              <a:rPr lang="en-US" sz="2500" dirty="0" smtClean="0"/>
              <a:t>A-Z</a:t>
            </a:r>
          </a:p>
          <a:p>
            <a:pPr marL="0" indent="0">
              <a:buNone/>
            </a:pPr>
            <a:r>
              <a:rPr lang="en-US" sz="2500" dirty="0" smtClean="0"/>
              <a:t>   </a:t>
            </a:r>
            <a:r>
              <a:rPr lang="en-US" sz="2500" dirty="0" smtClean="0">
                <a:hlinkClick r:id="rId4"/>
              </a:rPr>
              <a:t>https</a:t>
            </a:r>
            <a:r>
              <a:rPr lang="en-US" sz="2500" dirty="0">
                <a:hlinkClick r:id="rId4"/>
              </a:rPr>
              <a:t>://</a:t>
            </a:r>
            <a:r>
              <a:rPr lang="en-US" sz="2500" dirty="0" smtClean="0">
                <a:hlinkClick r:id="rId4"/>
              </a:rPr>
              <a:t>www.superdatascience.com/machine-learning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   </a:t>
            </a:r>
            <a:endParaRPr lang="en-US" sz="25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F859CF-34D0-FD46-AAD6-388E180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D7DABC-A5AB-DF4F-B94F-9BE810DD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13803" y="2104841"/>
            <a:ext cx="0" cy="369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20503" y="5529527"/>
            <a:ext cx="5564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99068" y="2305027"/>
            <a:ext cx="2541012" cy="25818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45452" y="2063494"/>
            <a:ext cx="2528978" cy="25696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3094" y="2545564"/>
            <a:ext cx="2546952" cy="25878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055716" y="2053430"/>
            <a:ext cx="464384" cy="50033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lus 19"/>
          <p:cNvSpPr/>
          <p:nvPr/>
        </p:nvSpPr>
        <p:spPr>
          <a:xfrm>
            <a:off x="3926453" y="353564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3590324" y="384856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3926453" y="41383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4277773" y="42534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3227719" y="34574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3312783" y="4465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3903447" y="457349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3286153" y="401085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4920742" y="336216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6206132" y="275254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153707" y="29509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250101" y="32598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4877612" y="2527280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5925972" y="334728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6556788" y="319395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5519650" y="264265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4012924" y="48882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099133" y="3362163"/>
            <a:ext cx="229706" cy="224059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50588" y="3522449"/>
            <a:ext cx="236501" cy="22648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91051" y="1405724"/>
            <a:ext cx="1662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Maximum Margin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50101" y="1579878"/>
            <a:ext cx="18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Positive </a:t>
            </a:r>
            <a:r>
              <a:rPr lang="en-US" sz="1600" dirty="0" err="1"/>
              <a:t>Hyperplane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693565" y="5155585"/>
            <a:ext cx="18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Positive </a:t>
            </a:r>
            <a:r>
              <a:rPr lang="en-US" sz="1600" dirty="0" err="1"/>
              <a:t>Hyperplane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6775742" y="4449490"/>
            <a:ext cx="151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Support Vectors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4218" y="2582970"/>
            <a:ext cx="245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Maximum Margin</a:t>
            </a:r>
            <a:br>
              <a:rPr lang="en-US" sz="1600" dirty="0"/>
            </a:br>
            <a:r>
              <a:rPr lang="en-US" sz="1600" dirty="0" err="1"/>
              <a:t>Hyperplane</a:t>
            </a:r>
            <a:endParaRPr lang="en-US" sz="1600" dirty="0"/>
          </a:p>
          <a:p>
            <a:pPr algn="ctr"/>
            <a:r>
              <a:rPr lang="en-US" sz="1600" dirty="0"/>
              <a:t>Maximum Margin Classifier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811547" y="2998468"/>
            <a:ext cx="211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422261" y="1662359"/>
            <a:ext cx="192550" cy="4424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122400" y="1878758"/>
            <a:ext cx="1237178" cy="763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2" idx="1"/>
            <a:endCxn id="28" idx="0"/>
          </p:cNvCxnSpPr>
          <p:nvPr/>
        </p:nvCxnSpPr>
        <p:spPr>
          <a:xfrm flipH="1" flipV="1">
            <a:off x="5110674" y="3464497"/>
            <a:ext cx="1665068" cy="1154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2" idx="1"/>
            <a:endCxn id="20" idx="0"/>
          </p:cNvCxnSpPr>
          <p:nvPr/>
        </p:nvCxnSpPr>
        <p:spPr>
          <a:xfrm flipH="1" flipV="1">
            <a:off x="4116385" y="3637978"/>
            <a:ext cx="2659357" cy="980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4387250" y="4778161"/>
            <a:ext cx="875934" cy="546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B09C9AE-9D05-834D-89E4-289927C6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26E7D3-DAE2-224E-B4C9-490C4AEC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9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14866-7D33-AB49-88F6-88B9EB94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SVM: Visual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A16327-2726-AA44-AE8A-4158ACBD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1B5E8-673F-4D42-9B7F-7B3B8794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MLcb- Ví dụ về Kernel Support Vector Machine.mp4">
            <a:hlinkClick r:id="" action="ppaction://media"/>
            <a:extLst>
              <a:ext uri="{FF2B5EF4-FFF2-40B4-BE49-F238E27FC236}">
                <a16:creationId xmlns:a16="http://schemas.microsoft.com/office/drawing/2014/main" xmlns="" id="{EB416770-0437-D143-9BCF-F267446D48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96" y="925975"/>
            <a:ext cx="6605513" cy="47180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AA90204-4F90-2D4A-A44D-4CA400D756DC}"/>
                  </a:ext>
                </a:extLst>
              </p:cNvPr>
              <p:cNvSpPr txBox="1"/>
              <p:nvPr/>
            </p:nvSpPr>
            <p:spPr>
              <a:xfrm>
                <a:off x="6296919" y="1319833"/>
                <a:ext cx="1840374" cy="314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90204-4F90-2D4A-A44D-4CA400D7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19" y="1319833"/>
                <a:ext cx="1840374" cy="314766"/>
              </a:xfrm>
              <a:prstGeom prst="rect">
                <a:avLst/>
              </a:prstGeom>
              <a:blipFill>
                <a:blip r:embed="rId5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DFA3BC5-6F75-4541-91C6-DB49FE325393}"/>
              </a:ext>
            </a:extLst>
          </p:cNvPr>
          <p:cNvSpPr txBox="1"/>
          <p:nvPr/>
        </p:nvSpPr>
        <p:spPr>
          <a:xfrm>
            <a:off x="5926238" y="921672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dimension: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96BA8A4-CAF4-B542-AF87-F7B89322B233}"/>
                  </a:ext>
                </a:extLst>
              </p:cNvPr>
              <p:cNvSpPr txBox="1"/>
              <p:nvPr/>
            </p:nvSpPr>
            <p:spPr>
              <a:xfrm>
                <a:off x="5842369" y="2089827"/>
                <a:ext cx="2294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BA8A4-CAF4-B542-AF87-F7B89322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69" y="2089827"/>
                <a:ext cx="2294924" cy="307777"/>
              </a:xfrm>
              <a:prstGeom prst="rect">
                <a:avLst/>
              </a:prstGeom>
              <a:blipFill>
                <a:blip r:embed="rId6"/>
                <a:stretch>
                  <a:fillRect l="-16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2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11859C-5C7D-074F-B473-44A97B76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</a:t>
            </a:r>
            <a:r>
              <a:rPr lang="en-US" dirty="0" smtClean="0"/>
              <a:t>SVM: Conclusions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A4633F0-6AE1-354C-8C83-1CD82A85A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  <a:r>
                  <a:rPr lang="en-US" sz="2600" dirty="0"/>
                  <a:t>origin space =&gt; higher space</a:t>
                </a:r>
              </a:p>
              <a:p>
                <a:r>
                  <a:rPr lang="en-US" sz="2600" dirty="0"/>
                  <a:t>Mapping to a Higher Dimensional Space can be highly compute-intension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633F0-6AE1-354C-8C83-1CD82A85A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1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31A15E-7880-FD44-BAE1-72DBDC60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2065487-74E2-0248-92E0-B9A997EA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B6A6EC-D4AC-1648-B2B8-7B6872990918}"/>
              </a:ext>
            </a:extLst>
          </p:cNvPr>
          <p:cNvSpPr txBox="1"/>
          <p:nvPr/>
        </p:nvSpPr>
        <p:spPr>
          <a:xfrm>
            <a:off x="2781317" y="3667062"/>
            <a:ext cx="358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3500" b="1" dirty="0">
                <a:solidFill>
                  <a:srgbClr val="FF0000"/>
                </a:solidFill>
              </a:rPr>
              <a:t>Kernel functions</a:t>
            </a:r>
          </a:p>
        </p:txBody>
      </p:sp>
    </p:spTree>
    <p:extLst>
      <p:ext uri="{BB962C8B-B14F-4D97-AF65-F5344CB8AC3E}">
        <p14:creationId xmlns:p14="http://schemas.microsoft.com/office/powerpoint/2010/main" val="27750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1C32E-42E5-D745-B1D1-DFAB58E1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E6E511-8536-154F-9DC0-D209609E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Radial basis function (RBF)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Sigmoid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6BC61A-E92A-FE44-AD51-EE8B63E2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8D79E6-2C30-564C-96E9-6AA57772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separable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90780" y="1682148"/>
            <a:ext cx="0" cy="3502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97480" y="4917049"/>
            <a:ext cx="42441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03624" y="492471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24" y="4924718"/>
                <a:ext cx="27610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71449" y="153301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449" y="1533019"/>
                <a:ext cx="2814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lus 9"/>
          <p:cNvSpPr/>
          <p:nvPr/>
        </p:nvSpPr>
        <p:spPr>
          <a:xfrm>
            <a:off x="2426993" y="33462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2329708" y="370830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3907786" y="33360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2598326" y="309074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2626837" y="39873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2976402" y="421393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3089901" y="45635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2903339" y="279949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/>
          <p:cNvSpPr/>
          <p:nvPr/>
        </p:nvSpPr>
        <p:spPr>
          <a:xfrm>
            <a:off x="2274593" y="26273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2165116" y="2984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1958354" y="34949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2042758" y="383835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2338847" y="4198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2622316" y="436443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2801370" y="457630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3371310" y="4220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3356786" y="454373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951673" y="32031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657660" y="23852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4416262" y="4015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4064354" y="404252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3864271" y="436370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3448009" y="239056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3635293" y="447246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3278815" y="276062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3623974" y="29267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3834290" y="305317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36"/>
          <p:cNvSpPr/>
          <p:nvPr/>
        </p:nvSpPr>
        <p:spPr>
          <a:xfrm>
            <a:off x="3799251" y="3962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3656140" y="415128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38"/>
          <p:cNvSpPr/>
          <p:nvPr/>
        </p:nvSpPr>
        <p:spPr>
          <a:xfrm>
            <a:off x="4191240" y="349659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lus 39"/>
          <p:cNvSpPr/>
          <p:nvPr/>
        </p:nvSpPr>
        <p:spPr>
          <a:xfrm>
            <a:off x="3705123" y="25652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lus 40"/>
          <p:cNvSpPr/>
          <p:nvPr/>
        </p:nvSpPr>
        <p:spPr>
          <a:xfrm>
            <a:off x="3012816" y="23755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41"/>
          <p:cNvSpPr/>
          <p:nvPr/>
        </p:nvSpPr>
        <p:spPr>
          <a:xfrm>
            <a:off x="2536470" y="26811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lus 42"/>
          <p:cNvSpPr/>
          <p:nvPr/>
        </p:nvSpPr>
        <p:spPr>
          <a:xfrm>
            <a:off x="3993656" y="272454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lus 43"/>
          <p:cNvSpPr/>
          <p:nvPr/>
        </p:nvSpPr>
        <p:spPr>
          <a:xfrm>
            <a:off x="3946954" y="367950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lus 44"/>
          <p:cNvSpPr/>
          <p:nvPr/>
        </p:nvSpPr>
        <p:spPr>
          <a:xfrm>
            <a:off x="4149101" y="317047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lus 45"/>
          <p:cNvSpPr/>
          <p:nvPr/>
        </p:nvSpPr>
        <p:spPr>
          <a:xfrm>
            <a:off x="4329457" y="3773707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lus 46"/>
          <p:cNvSpPr/>
          <p:nvPr/>
        </p:nvSpPr>
        <p:spPr>
          <a:xfrm>
            <a:off x="4149101" y="432776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lus 47"/>
          <p:cNvSpPr/>
          <p:nvPr/>
        </p:nvSpPr>
        <p:spPr>
          <a:xfrm>
            <a:off x="4180970" y="289351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lus 48"/>
          <p:cNvSpPr/>
          <p:nvPr/>
        </p:nvSpPr>
        <p:spPr>
          <a:xfrm>
            <a:off x="4422599" y="318047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lus 49"/>
          <p:cNvSpPr/>
          <p:nvPr/>
        </p:nvSpPr>
        <p:spPr>
          <a:xfrm>
            <a:off x="4522868" y="35120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lus 50"/>
          <p:cNvSpPr/>
          <p:nvPr/>
        </p:nvSpPr>
        <p:spPr>
          <a:xfrm>
            <a:off x="2949426" y="313943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51"/>
          <p:cNvSpPr/>
          <p:nvPr/>
        </p:nvSpPr>
        <p:spPr>
          <a:xfrm>
            <a:off x="3273180" y="311250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2781682" y="33783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lus 53"/>
          <p:cNvSpPr/>
          <p:nvPr/>
        </p:nvSpPr>
        <p:spPr>
          <a:xfrm>
            <a:off x="2795999" y="3693409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lus 54"/>
          <p:cNvSpPr/>
          <p:nvPr/>
        </p:nvSpPr>
        <p:spPr>
          <a:xfrm>
            <a:off x="3105695" y="386168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lus 55"/>
          <p:cNvSpPr/>
          <p:nvPr/>
        </p:nvSpPr>
        <p:spPr>
          <a:xfrm>
            <a:off x="3404432" y="382771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lus 56"/>
          <p:cNvSpPr/>
          <p:nvPr/>
        </p:nvSpPr>
        <p:spPr>
          <a:xfrm>
            <a:off x="3188315" y="331827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3089901" y="357349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lus 58"/>
          <p:cNvSpPr/>
          <p:nvPr/>
        </p:nvSpPr>
        <p:spPr>
          <a:xfrm>
            <a:off x="3531427" y="327341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59"/>
          <p:cNvSpPr/>
          <p:nvPr/>
        </p:nvSpPr>
        <p:spPr>
          <a:xfrm>
            <a:off x="3599218" y="359732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3354932" y="35277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Gaussian RBF Kernel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371068" y="2460144"/>
                <a:ext cx="7429109" cy="17513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71068" y="2460144"/>
                <a:ext cx="7429109" cy="1751388"/>
              </a:xfrm>
              <a:blipFill rotWithShape="0">
                <a:blip r:embed="rId2"/>
                <a:stretch>
                  <a:fillRect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0324" y="6517363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30997" y="6517363"/>
            <a:ext cx="2057400" cy="365125"/>
          </a:xfrm>
        </p:spPr>
        <p:txBody>
          <a:bodyPr/>
          <a:lstStyle/>
          <a:p>
            <a:fld id="{88E711DA-8C4A-4F9C-B06B-9858351D6192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48688" y="1010479"/>
                <a:ext cx="181100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688" y="1010479"/>
                <a:ext cx="1811009" cy="778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02575" y="4044766"/>
                <a:ext cx="21739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575" y="4044766"/>
                <a:ext cx="2173992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615728" y="1809006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expectation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2598" y="4730173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68815" y="1664898"/>
            <a:ext cx="533760" cy="795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4830792" y="3459192"/>
            <a:ext cx="671783" cy="975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9A984-9D20-8948-8E0B-E43CB285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A88ED66-7852-BF41-81E1-83D8F973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9" y="1352902"/>
            <a:ext cx="5484461" cy="44551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1035FE-2F98-5C43-B54D-CD2F9FCB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45C247-10B4-7A45-BB65-9FA3576E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641675" y="1276709"/>
                <a:ext cx="2959939" cy="8797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5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75" y="1276709"/>
                <a:ext cx="2959939" cy="879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409160" y="6064370"/>
            <a:ext cx="5734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</a:t>
            </a:r>
            <a:r>
              <a:rPr lang="en-US" sz="1400" dirty="0"/>
              <a:t>: http://www.cs.toronto.edu/~duvenaud/cookbook/index.html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174522" y="2311879"/>
            <a:ext cx="0" cy="2018581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994445" y="4330460"/>
            <a:ext cx="380211" cy="1107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3507191" y="495609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2468283" y="439444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84550" y="4450050"/>
            <a:ext cx="383023" cy="573871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0"/>
          </p:cNvCxnSpPr>
          <p:nvPr/>
        </p:nvCxnSpPr>
        <p:spPr>
          <a:xfrm flipH="1">
            <a:off x="2658215" y="4394447"/>
            <a:ext cx="336230" cy="102333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34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DA88ED66-7852-BF41-81E1-83D8F973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8" y="850021"/>
            <a:ext cx="3154688" cy="2562644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854019" y="1682148"/>
            <a:ext cx="0" cy="3502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0719" y="4917049"/>
            <a:ext cx="42441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666863" y="492471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63" y="4924718"/>
                <a:ext cx="2761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34688" y="153301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8" y="1533019"/>
                <a:ext cx="2814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us 11"/>
          <p:cNvSpPr/>
          <p:nvPr/>
        </p:nvSpPr>
        <p:spPr>
          <a:xfrm>
            <a:off x="1590232" y="33462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492947" y="370830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3071025" y="33360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1761565" y="309074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1790076" y="39873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2139641" y="421393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/>
          <p:cNvSpPr/>
          <p:nvPr/>
        </p:nvSpPr>
        <p:spPr>
          <a:xfrm>
            <a:off x="2253140" y="45635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2066578" y="279949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1437832" y="26273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1328355" y="2984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1121593" y="34949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1205997" y="383835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1502086" y="4198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1785555" y="436443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1964609" y="457630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534549" y="4220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520025" y="454373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1114912" y="32031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1820899" y="23852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3579501" y="4015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3227593" y="404252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3027510" y="436370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2611248" y="239056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2798532" y="447246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2442054" y="276062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36"/>
          <p:cNvSpPr/>
          <p:nvPr/>
        </p:nvSpPr>
        <p:spPr>
          <a:xfrm>
            <a:off x="2787213" y="29267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2997529" y="305317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38"/>
          <p:cNvSpPr/>
          <p:nvPr/>
        </p:nvSpPr>
        <p:spPr>
          <a:xfrm>
            <a:off x="2962490" y="3962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lus 39"/>
          <p:cNvSpPr/>
          <p:nvPr/>
        </p:nvSpPr>
        <p:spPr>
          <a:xfrm>
            <a:off x="2819379" y="415128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lus 40"/>
          <p:cNvSpPr/>
          <p:nvPr/>
        </p:nvSpPr>
        <p:spPr>
          <a:xfrm>
            <a:off x="3354479" y="349659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41"/>
          <p:cNvSpPr/>
          <p:nvPr/>
        </p:nvSpPr>
        <p:spPr>
          <a:xfrm>
            <a:off x="2868362" y="25652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lus 42"/>
          <p:cNvSpPr/>
          <p:nvPr/>
        </p:nvSpPr>
        <p:spPr>
          <a:xfrm>
            <a:off x="2176055" y="23755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lus 43"/>
          <p:cNvSpPr/>
          <p:nvPr/>
        </p:nvSpPr>
        <p:spPr>
          <a:xfrm>
            <a:off x="1699709" y="26811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lus 44"/>
          <p:cNvSpPr/>
          <p:nvPr/>
        </p:nvSpPr>
        <p:spPr>
          <a:xfrm>
            <a:off x="3156895" y="272454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lus 45"/>
          <p:cNvSpPr/>
          <p:nvPr/>
        </p:nvSpPr>
        <p:spPr>
          <a:xfrm>
            <a:off x="3110193" y="367950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lus 46"/>
          <p:cNvSpPr/>
          <p:nvPr/>
        </p:nvSpPr>
        <p:spPr>
          <a:xfrm>
            <a:off x="3312340" y="317047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lus 47"/>
          <p:cNvSpPr/>
          <p:nvPr/>
        </p:nvSpPr>
        <p:spPr>
          <a:xfrm>
            <a:off x="3492696" y="3773707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lus 48"/>
          <p:cNvSpPr/>
          <p:nvPr/>
        </p:nvSpPr>
        <p:spPr>
          <a:xfrm>
            <a:off x="3312340" y="432776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lus 49"/>
          <p:cNvSpPr/>
          <p:nvPr/>
        </p:nvSpPr>
        <p:spPr>
          <a:xfrm>
            <a:off x="3344209" y="289351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lus 50"/>
          <p:cNvSpPr/>
          <p:nvPr/>
        </p:nvSpPr>
        <p:spPr>
          <a:xfrm>
            <a:off x="3585838" y="318047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51"/>
          <p:cNvSpPr/>
          <p:nvPr/>
        </p:nvSpPr>
        <p:spPr>
          <a:xfrm>
            <a:off x="3686107" y="35120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2112665" y="313943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lus 53"/>
          <p:cNvSpPr/>
          <p:nvPr/>
        </p:nvSpPr>
        <p:spPr>
          <a:xfrm>
            <a:off x="2436419" y="311250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lus 54"/>
          <p:cNvSpPr/>
          <p:nvPr/>
        </p:nvSpPr>
        <p:spPr>
          <a:xfrm>
            <a:off x="1944921" y="33783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lus 55"/>
          <p:cNvSpPr/>
          <p:nvPr/>
        </p:nvSpPr>
        <p:spPr>
          <a:xfrm>
            <a:off x="1959238" y="3693409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lus 56"/>
          <p:cNvSpPr/>
          <p:nvPr/>
        </p:nvSpPr>
        <p:spPr>
          <a:xfrm>
            <a:off x="2268934" y="386168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2567671" y="382771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lus 58"/>
          <p:cNvSpPr/>
          <p:nvPr/>
        </p:nvSpPr>
        <p:spPr>
          <a:xfrm>
            <a:off x="2351554" y="331827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59"/>
          <p:cNvSpPr/>
          <p:nvPr/>
        </p:nvSpPr>
        <p:spPr>
          <a:xfrm>
            <a:off x="2253140" y="357349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lus 60"/>
          <p:cNvSpPr/>
          <p:nvPr/>
        </p:nvSpPr>
        <p:spPr>
          <a:xfrm>
            <a:off x="2694666" y="327341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2762457" y="359732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lus 62"/>
          <p:cNvSpPr/>
          <p:nvPr/>
        </p:nvSpPr>
        <p:spPr>
          <a:xfrm>
            <a:off x="2518171" y="35277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/>
              <p:cNvSpPr/>
              <p:nvPr/>
            </p:nvSpPr>
            <p:spPr>
              <a:xfrm>
                <a:off x="5799583" y="3226549"/>
                <a:ext cx="2959939" cy="817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3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83" y="3226549"/>
                <a:ext cx="2959939" cy="8172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Block Arc 65"/>
          <p:cNvSpPr/>
          <p:nvPr/>
        </p:nvSpPr>
        <p:spPr>
          <a:xfrm rot="10800000">
            <a:off x="6775797" y="2437662"/>
            <a:ext cx="1058396" cy="591977"/>
          </a:xfrm>
          <a:prstGeom prst="blockArc">
            <a:avLst>
              <a:gd name="adj1" fmla="val 9777730"/>
              <a:gd name="adj2" fmla="val 844038"/>
              <a:gd name="adj3" fmla="val 84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Curved Connector 68"/>
          <p:cNvCxnSpPr>
            <a:endCxn id="70" idx="6"/>
          </p:cNvCxnSpPr>
          <p:nvPr/>
        </p:nvCxnSpPr>
        <p:spPr>
          <a:xfrm rot="10800000" flipV="1">
            <a:off x="3033503" y="2782237"/>
            <a:ext cx="3733671" cy="813111"/>
          </a:xfrm>
          <a:prstGeom prst="curvedConnector3">
            <a:avLst/>
          </a:prstGeom>
          <a:ln w="28575">
            <a:solidFill>
              <a:srgbClr val="F53B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915994" y="3036595"/>
            <a:ext cx="1117508" cy="111750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064833" y="1394911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2D space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6476303" y="4307818"/>
                <a:ext cx="1735668" cy="2023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 smtClean="0">
                    <a:solidFill>
                      <a:schemeClr val="accent6"/>
                    </a:solidFill>
                  </a:rPr>
                  <a:t>Green</a:t>
                </a:r>
                <a:r>
                  <a:rPr lang="en-US" sz="2300" dirty="0" smtClean="0"/>
                  <a:t> when: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/>
                  <a:t> &gt; 0</a:t>
                </a:r>
              </a:p>
              <a:p>
                <a:endParaRPr lang="en-US" sz="2300" dirty="0"/>
              </a:p>
              <a:p>
                <a:r>
                  <a:rPr lang="en-US" sz="2300" dirty="0" smtClean="0">
                    <a:solidFill>
                      <a:srgbClr val="FF0000"/>
                    </a:solidFill>
                  </a:rPr>
                  <a:t>Red</a:t>
                </a:r>
                <a:r>
                  <a:rPr lang="en-US" sz="2300" dirty="0" smtClean="0"/>
                  <a:t> when: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/>
                  <a:t> =</a:t>
                </a:r>
                <a:r>
                  <a:rPr lang="en-US" sz="2300" dirty="0" smtClean="0"/>
                  <a:t> 0</a:t>
                </a:r>
                <a:endParaRPr lang="en-US" sz="2300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303" y="4307818"/>
                <a:ext cx="1735668" cy="2023631"/>
              </a:xfrm>
              <a:prstGeom prst="rect">
                <a:avLst/>
              </a:prstGeom>
              <a:blipFill rotWithShape="0">
                <a:blip r:embed="rId6"/>
                <a:stretch>
                  <a:fillRect l="-4912" t="-2410" r="-386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 76"/>
          <p:cNvSpPr/>
          <p:nvPr/>
        </p:nvSpPr>
        <p:spPr>
          <a:xfrm>
            <a:off x="7806906" y="2820838"/>
            <a:ext cx="1259745" cy="1141172"/>
          </a:xfrm>
          <a:custGeom>
            <a:avLst/>
            <a:gdLst>
              <a:gd name="connsiteX0" fmla="*/ 327803 w 1259745"/>
              <a:gd name="connsiteY0" fmla="*/ 1052422 h 1141172"/>
              <a:gd name="connsiteX1" fmla="*/ 1095554 w 1259745"/>
              <a:gd name="connsiteY1" fmla="*/ 1095554 h 1141172"/>
              <a:gd name="connsiteX2" fmla="*/ 1164566 w 1259745"/>
              <a:gd name="connsiteY2" fmla="*/ 491705 h 1141172"/>
              <a:gd name="connsiteX3" fmla="*/ 0 w 1259745"/>
              <a:gd name="connsiteY3" fmla="*/ 0 h 114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745" h="1141172">
                <a:moveTo>
                  <a:pt x="327803" y="1052422"/>
                </a:moveTo>
                <a:cubicBezTo>
                  <a:pt x="641948" y="1120714"/>
                  <a:pt x="956094" y="1189007"/>
                  <a:pt x="1095554" y="1095554"/>
                </a:cubicBezTo>
                <a:cubicBezTo>
                  <a:pt x="1235014" y="1002101"/>
                  <a:pt x="1347158" y="674297"/>
                  <a:pt x="1164566" y="491705"/>
                </a:cubicBezTo>
                <a:cubicBezTo>
                  <a:pt x="981974" y="309113"/>
                  <a:pt x="490987" y="154556"/>
                  <a:pt x="0" y="0"/>
                </a:cubicBezTo>
              </a:path>
            </a:pathLst>
          </a:custGeom>
          <a:noFill/>
          <a:ln w="19050">
            <a:solidFill>
              <a:srgbClr val="F53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2570244" y="3585698"/>
            <a:ext cx="4192057" cy="694349"/>
          </a:xfrm>
          <a:custGeom>
            <a:avLst/>
            <a:gdLst>
              <a:gd name="connsiteX0" fmla="*/ 4218317 w 4269267"/>
              <a:gd name="connsiteY0" fmla="*/ 345057 h 700086"/>
              <a:gd name="connsiteX1" fmla="*/ 3674853 w 4269267"/>
              <a:gd name="connsiteY1" fmla="*/ 690113 h 700086"/>
              <a:gd name="connsiteX2" fmla="*/ 0 w 4269267"/>
              <a:gd name="connsiteY2" fmla="*/ 0 h 70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9267" h="700086">
                <a:moveTo>
                  <a:pt x="4218317" y="345057"/>
                </a:moveTo>
                <a:cubicBezTo>
                  <a:pt x="4298111" y="546339"/>
                  <a:pt x="4377906" y="747622"/>
                  <a:pt x="3674853" y="690113"/>
                </a:cubicBezTo>
                <a:cubicBezTo>
                  <a:pt x="2971800" y="632604"/>
                  <a:pt x="1485900" y="316302"/>
                  <a:pt x="0" y="0"/>
                </a:cubicBezTo>
              </a:path>
            </a:pathLst>
          </a:custGeom>
          <a:noFill/>
          <a:ln w="28575">
            <a:solidFill>
              <a:srgbClr val="F53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396637" y="3484638"/>
            <a:ext cx="154675" cy="1546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 rot="843242">
            <a:off x="4117596" y="40137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  <p:bldP spid="70" grpId="0" animBg="1"/>
      <p:bldP spid="77" grpId="0" animBg="1"/>
      <p:bldP spid="80" grpId="0" animBg="1"/>
      <p:bldP spid="81" grpId="0" animBg="1"/>
      <p:bldP spid="82" grpId="0"/>
    </p:bldLst>
  </p:timing>
</p:sld>
</file>

<file path=ppt/theme/theme1.xml><?xml version="1.0" encoding="utf-8"?>
<a:theme xmlns:a="http://schemas.openxmlformats.org/drawingml/2006/main" name="templateTM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Microsoft PowerPoint Presentation.pptx" id="{794A3413-ABD9-43EE-9518-2063AA4EA2B5}" vid="{5651A00D-CE37-4FF2-915C-C43FD90B7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templateTMA</Template>
  <TotalTime>3666</TotalTime>
  <Words>172</Words>
  <Application>Microsoft Office PowerPoint</Application>
  <PresentationFormat>On-screen Show (4:3)</PresentationFormat>
  <Paragraphs>88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Cambria Math</vt:lpstr>
      <vt:lpstr>Century Gothic</vt:lpstr>
      <vt:lpstr>Wingdings</vt:lpstr>
      <vt:lpstr>templateTMA</vt:lpstr>
      <vt:lpstr>PowerPoint Presentation</vt:lpstr>
      <vt:lpstr>Support vector machine (SVM)</vt:lpstr>
      <vt:lpstr>Kernel SVM: Visual</vt:lpstr>
      <vt:lpstr>Kernel SVM: Conclusions</vt:lpstr>
      <vt:lpstr>Kernel functions</vt:lpstr>
      <vt:lpstr>Non-linear separable data</vt:lpstr>
      <vt:lpstr>The Gaussian RBF Kernel </vt:lpstr>
      <vt:lpstr>The Gaussian RBF Kernel </vt:lpstr>
      <vt:lpstr>The Gaussian RBF Kernel </vt:lpstr>
      <vt:lpstr>The Gaussian RBF Kernel </vt:lpstr>
      <vt:lpstr>Multiple Classes: Visual</vt:lpstr>
      <vt:lpstr>Kernel Trick: Code</vt:lpstr>
      <vt:lpstr>Kernel Trick: Comparison</vt:lpstr>
      <vt:lpstr>Evaluation Methods</vt:lpstr>
      <vt:lpstr>Summary</vt:lpstr>
      <vt:lpstr>Demo with Python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trungnghia</dc:creator>
  <cp:lastModifiedBy>trungnghia</cp:lastModifiedBy>
  <cp:revision>149</cp:revision>
  <dcterms:created xsi:type="dcterms:W3CDTF">2018-04-10T23:21:19Z</dcterms:created>
  <dcterms:modified xsi:type="dcterms:W3CDTF">2018-06-07T02:25:18Z</dcterms:modified>
</cp:coreProperties>
</file>